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8" r:id="rId5"/>
    <p:sldId id="260" r:id="rId6"/>
    <p:sldId id="261" r:id="rId7"/>
    <p:sldId id="269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58C6E-E312-432C-8D50-D57C6A69CAC9}" type="datetimeFigureOut">
              <a:rPr lang="it-IT" smtClean="0"/>
              <a:t>18/05/2017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99CA9-7E26-46B1-8DB5-9BA0FE3B6E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1815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58C6E-E312-432C-8D50-D57C6A69CAC9}" type="datetimeFigureOut">
              <a:rPr lang="it-IT" smtClean="0"/>
              <a:t>18/05/2017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99CA9-7E26-46B1-8DB5-9BA0FE3B6E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8267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58C6E-E312-432C-8D50-D57C6A69CAC9}" type="datetimeFigureOut">
              <a:rPr lang="it-IT" smtClean="0"/>
              <a:t>18/05/2017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99CA9-7E26-46B1-8DB5-9BA0FE3B6E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0193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58C6E-E312-432C-8D50-D57C6A69CAC9}" type="datetimeFigureOut">
              <a:rPr lang="it-IT" smtClean="0"/>
              <a:t>18/05/2017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99CA9-7E26-46B1-8DB5-9BA0FE3B6E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1263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58C6E-E312-432C-8D50-D57C6A69CAC9}" type="datetimeFigureOut">
              <a:rPr lang="it-IT" smtClean="0"/>
              <a:t>18/05/2017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99CA9-7E26-46B1-8DB5-9BA0FE3B6E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7569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58C6E-E312-432C-8D50-D57C6A69CAC9}" type="datetimeFigureOut">
              <a:rPr lang="it-IT" smtClean="0"/>
              <a:t>18/05/2017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99CA9-7E26-46B1-8DB5-9BA0FE3B6E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9675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58C6E-E312-432C-8D50-D57C6A69CAC9}" type="datetimeFigureOut">
              <a:rPr lang="it-IT" smtClean="0"/>
              <a:t>18/05/2017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99CA9-7E26-46B1-8DB5-9BA0FE3B6E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2331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58C6E-E312-432C-8D50-D57C6A69CAC9}" type="datetimeFigureOut">
              <a:rPr lang="it-IT" smtClean="0"/>
              <a:t>18/05/2017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99CA9-7E26-46B1-8DB5-9BA0FE3B6E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3692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58C6E-E312-432C-8D50-D57C6A69CAC9}" type="datetimeFigureOut">
              <a:rPr lang="it-IT" smtClean="0"/>
              <a:t>18/05/2017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99CA9-7E26-46B1-8DB5-9BA0FE3B6E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7623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58C6E-E312-432C-8D50-D57C6A69CAC9}" type="datetimeFigureOut">
              <a:rPr lang="it-IT" smtClean="0"/>
              <a:t>18/05/2017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99CA9-7E26-46B1-8DB5-9BA0FE3B6E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7871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58C6E-E312-432C-8D50-D57C6A69CAC9}" type="datetimeFigureOut">
              <a:rPr lang="it-IT" smtClean="0"/>
              <a:t>18/05/2017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99CA9-7E26-46B1-8DB5-9BA0FE3B6E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9456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58C6E-E312-432C-8D50-D57C6A69CAC9}" type="datetimeFigureOut">
              <a:rPr lang="it-IT" smtClean="0"/>
              <a:t>18/05/2017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99CA9-7E26-46B1-8DB5-9BA0FE3B6E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8184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400" dirty="0" smtClean="0"/>
              <a:t>GUIDA ALLA COMPILAZIONE DEL QUESTIONARIO DI AUTOVALUTAZIONE</a:t>
            </a:r>
            <a:endParaRPr lang="it-IT" sz="4400" dirty="0"/>
          </a:p>
        </p:txBody>
      </p:sp>
      <p:pic>
        <p:nvPicPr>
          <p:cNvPr id="4" name="Immagine 3" descr="LOGO FONCER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2233" y="3682308"/>
            <a:ext cx="2581275" cy="1720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6209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3842"/>
          </a:xfrm>
        </p:spPr>
        <p:txBody>
          <a:bodyPr/>
          <a:lstStyle/>
          <a:p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9755155"/>
              </p:ext>
            </p:extLst>
          </p:nvPr>
        </p:nvGraphicFramePr>
        <p:xfrm>
          <a:off x="838200" y="1255223"/>
          <a:ext cx="10515600" cy="49959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0295">
                  <a:extLst>
                    <a:ext uri="{9D8B030D-6E8A-4147-A177-3AD203B41FA5}">
                      <a16:colId xmlns:a16="http://schemas.microsoft.com/office/drawing/2014/main" val="2183481602"/>
                    </a:ext>
                  </a:extLst>
                </a:gridCol>
                <a:gridCol w="4695305">
                  <a:extLst>
                    <a:ext uri="{9D8B030D-6E8A-4147-A177-3AD203B41FA5}">
                      <a16:colId xmlns:a16="http://schemas.microsoft.com/office/drawing/2014/main" val="3203548274"/>
                    </a:ext>
                  </a:extLst>
                </a:gridCol>
              </a:tblGrid>
              <a:tr h="4995948">
                <a:tc>
                  <a:txBody>
                    <a:bodyPr/>
                    <a:lstStyle/>
                    <a:p>
                      <a:pPr algn="just"/>
                      <a:endParaRPr lang="it-IT" sz="1800" b="0" kern="120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</a:t>
                      </a:r>
                      <a:r>
                        <a:rPr lang="it-IT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questionario di valutazione è </a:t>
                      </a:r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parte integrante del modulo di adesione.</a:t>
                      </a:r>
                    </a:p>
                    <a:p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 pertanto compilato, sottoscritto con le modalità riportate di seguito ed inviato al Fondo.</a:t>
                      </a:r>
                    </a:p>
                    <a:p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 questionario di autovalutazione si compone di 9 domande che spaziano dalla cultura previdenziale del </a:t>
                      </a:r>
                      <a:r>
                        <a:rPr lang="it-IT" sz="1800" b="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potenziale </a:t>
                      </a:r>
                      <a:r>
                        <a:rPr lang="it-IT" sz="1800" b="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aderente, </a:t>
                      </a:r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alla sua capacità di risparmio e alla propensione al rischio.</a:t>
                      </a:r>
                    </a:p>
                    <a:p>
                      <a:endParaRPr lang="it-IT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Secondo la COVIP il questionario di autovalutazione deve orientare l’aderente in via generale, indipendentemente dall’offerta previdenziale della singola forma pensionistica.</a:t>
                      </a:r>
                      <a:endParaRPr lang="it-IT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364785"/>
                  </a:ext>
                </a:extLst>
              </a:tr>
            </a:tbl>
          </a:graphicData>
        </a:graphic>
      </p:graphicFrame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269" y="2197504"/>
            <a:ext cx="6219825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429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96142" y="303861"/>
            <a:ext cx="10515600" cy="1325563"/>
          </a:xfrm>
        </p:spPr>
        <p:txBody>
          <a:bodyPr/>
          <a:lstStyle/>
          <a:p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3300560"/>
              </p:ext>
            </p:extLst>
          </p:nvPr>
        </p:nvGraphicFramePr>
        <p:xfrm>
          <a:off x="838200" y="1379913"/>
          <a:ext cx="10515600" cy="44556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01196">
                  <a:extLst>
                    <a:ext uri="{9D8B030D-6E8A-4147-A177-3AD203B41FA5}">
                      <a16:colId xmlns:a16="http://schemas.microsoft.com/office/drawing/2014/main" val="3488758297"/>
                    </a:ext>
                  </a:extLst>
                </a:gridCol>
                <a:gridCol w="3714404">
                  <a:extLst>
                    <a:ext uri="{9D8B030D-6E8A-4147-A177-3AD203B41FA5}">
                      <a16:colId xmlns:a16="http://schemas.microsoft.com/office/drawing/2014/main" val="325218282"/>
                    </a:ext>
                  </a:extLst>
                </a:gridCol>
              </a:tblGrid>
              <a:tr h="4455622">
                <a:tc>
                  <a:txBody>
                    <a:bodyPr/>
                    <a:lstStyle/>
                    <a:p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it-IT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</a:rPr>
                        <a:t>Il lavoratore deve rispondere</a:t>
                      </a:r>
                      <a:r>
                        <a:rPr lang="it-IT" b="0" baseline="0" dirty="0" smtClean="0">
                          <a:solidFill>
                            <a:schemeClr val="tx1"/>
                          </a:solidFill>
                        </a:rPr>
                        <a:t> alla domande inserite nel questionario inerenti alle sue conoscenze in materia di previdenza.</a:t>
                      </a:r>
                    </a:p>
                    <a:p>
                      <a:endParaRPr lang="it-IT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</a:rPr>
                        <a:t>E’ prevista la possibilità che il lavoratore non</a:t>
                      </a:r>
                      <a:r>
                        <a:rPr lang="it-IT" b="0" baseline="0" dirty="0" smtClean="0">
                          <a:solidFill>
                            <a:schemeClr val="tx1"/>
                          </a:solidFill>
                        </a:rPr>
                        <a:t> risponda o risponda solo in parte. </a:t>
                      </a:r>
                      <a:endParaRPr lang="it-IT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</a:rPr>
                        <a:t>In questo caso è necessario che</a:t>
                      </a:r>
                      <a:r>
                        <a:rPr lang="it-IT" b="0" baseline="0" dirty="0" smtClean="0">
                          <a:solidFill>
                            <a:schemeClr val="tx1"/>
                          </a:solidFill>
                        </a:rPr>
                        <a:t> il lavoratore apponga la propria firma in corrispondenza della domanda non risposta.</a:t>
                      </a:r>
                      <a:endParaRPr lang="it-IT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2211829"/>
                  </a:ext>
                </a:extLst>
              </a:tr>
            </a:tbl>
          </a:graphicData>
        </a:graphic>
      </p:graphicFrame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142" y="1571625"/>
            <a:ext cx="6705600" cy="4263910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2867891" y="4112183"/>
            <a:ext cx="2493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>
                <a:latin typeface="Lucida Handwriting" panose="03010101010101010101" pitchFamily="66" charset="0"/>
              </a:rPr>
              <a:t>Mario Bianchi </a:t>
            </a:r>
            <a:endParaRPr lang="it-IT" i="1" dirty="0">
              <a:latin typeface="Lucida Handwriting" panose="03010101010101010101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064328" y="5466788"/>
            <a:ext cx="2493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>
                <a:latin typeface="Lucida Handwriting" panose="03010101010101010101" pitchFamily="66" charset="0"/>
              </a:rPr>
              <a:t>Mario Bianchi </a:t>
            </a:r>
            <a:endParaRPr lang="it-IT" i="1" dirty="0">
              <a:latin typeface="Lucida Handwriting" panose="03010101010101010101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064328" y="4706543"/>
            <a:ext cx="2493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>
                <a:latin typeface="Lucida Handwriting" panose="03010101010101010101" pitchFamily="66" charset="0"/>
              </a:rPr>
              <a:t>Mario Bianchi </a:t>
            </a:r>
            <a:endParaRPr lang="it-IT" i="1" dirty="0">
              <a:latin typeface="Lucida Handwriting" panose="03010101010101010101" pitchFamily="66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311237" y="3344001"/>
            <a:ext cx="2493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>
                <a:latin typeface="Lucida Handwriting" panose="03010101010101010101" pitchFamily="66" charset="0"/>
              </a:rPr>
              <a:t> 67</a:t>
            </a:r>
            <a:endParaRPr lang="it-IT" i="1" dirty="0">
              <a:latin typeface="Lucida Handwriting" panose="03010101010101010101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397135" y="3421821"/>
            <a:ext cx="2493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>
                <a:latin typeface="Lucida Handwriting" panose="03010101010101010101" pitchFamily="66" charset="0"/>
              </a:rPr>
              <a:t> </a:t>
            </a:r>
            <a:endParaRPr lang="it-IT" dirty="0">
              <a:latin typeface="Garamond" panose="02020404030301010803" pitchFamily="18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1306485" y="2992531"/>
            <a:ext cx="415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latin typeface="Garamond" panose="02020404030301010803" pitchFamily="18" charset="0"/>
              </a:rPr>
              <a:t>x</a:t>
            </a:r>
            <a:endParaRPr lang="it-IT" sz="2000" dirty="0">
              <a:latin typeface="Garamond" panose="02020404030301010803" pitchFamily="18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1271848" y="2010096"/>
            <a:ext cx="415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latin typeface="Garamond" panose="02020404030301010803" pitchFamily="18" charset="0"/>
              </a:rPr>
              <a:t>x</a:t>
            </a:r>
            <a:endParaRPr lang="it-IT" sz="20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545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96142" y="303861"/>
            <a:ext cx="10515600" cy="1325563"/>
          </a:xfrm>
        </p:spPr>
        <p:txBody>
          <a:bodyPr/>
          <a:lstStyle/>
          <a:p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037534"/>
              </p:ext>
            </p:extLst>
          </p:nvPr>
        </p:nvGraphicFramePr>
        <p:xfrm>
          <a:off x="838200" y="1379913"/>
          <a:ext cx="10515600" cy="50042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92884">
                  <a:extLst>
                    <a:ext uri="{9D8B030D-6E8A-4147-A177-3AD203B41FA5}">
                      <a16:colId xmlns:a16="http://schemas.microsoft.com/office/drawing/2014/main" val="3488758297"/>
                    </a:ext>
                  </a:extLst>
                </a:gridCol>
                <a:gridCol w="3722716">
                  <a:extLst>
                    <a:ext uri="{9D8B030D-6E8A-4147-A177-3AD203B41FA5}">
                      <a16:colId xmlns:a16="http://schemas.microsoft.com/office/drawing/2014/main" val="325218282"/>
                    </a:ext>
                  </a:extLst>
                </a:gridCol>
              </a:tblGrid>
              <a:tr h="5004262">
                <a:tc>
                  <a:txBody>
                    <a:bodyPr/>
                    <a:lstStyle/>
                    <a:p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</a:rPr>
                        <a:t>Il lavoratore deve rispondere</a:t>
                      </a:r>
                      <a:r>
                        <a:rPr lang="it-IT" b="0" baseline="0" dirty="0" smtClean="0">
                          <a:solidFill>
                            <a:schemeClr val="tx1"/>
                          </a:solidFill>
                        </a:rPr>
                        <a:t> alla domande inserite nel questionario inerenti al risparmio previdenziale </a:t>
                      </a:r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alla propensione al rischio</a:t>
                      </a:r>
                      <a:r>
                        <a:rPr lang="it-IT" b="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endParaRPr lang="it-IT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</a:rPr>
                        <a:t>E’ prevista la possibilità che il lavoratore non</a:t>
                      </a:r>
                      <a:r>
                        <a:rPr lang="it-IT" b="0" baseline="0" dirty="0" smtClean="0">
                          <a:solidFill>
                            <a:schemeClr val="tx1"/>
                          </a:solidFill>
                        </a:rPr>
                        <a:t> risponda o risponda solo in parte. </a:t>
                      </a:r>
                      <a:endParaRPr lang="it-IT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</a:rPr>
                        <a:t>In questo caso è necessario che</a:t>
                      </a:r>
                      <a:r>
                        <a:rPr lang="it-IT" b="0" baseline="0" dirty="0" smtClean="0">
                          <a:solidFill>
                            <a:schemeClr val="tx1"/>
                          </a:solidFill>
                        </a:rPr>
                        <a:t> il lavoratore apponga la propria firma in corrispondenza della domanda non risposta.</a:t>
                      </a:r>
                      <a:endParaRPr lang="it-IT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ultime 3 domande del questionario</a:t>
                      </a:r>
                      <a:r>
                        <a:rPr lang="it-IT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determinano un punteggio che va riportato nel riquadro apposito.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2211829"/>
                  </a:ext>
                </a:extLst>
              </a:tr>
            </a:tbl>
          </a:graphicData>
        </a:graphic>
      </p:graphicFrame>
      <p:sp>
        <p:nvSpPr>
          <p:cNvPr id="13" name="CasellaDiTesto 12"/>
          <p:cNvSpPr txBox="1"/>
          <p:nvPr/>
        </p:nvSpPr>
        <p:spPr>
          <a:xfrm>
            <a:off x="1187336" y="3648588"/>
            <a:ext cx="415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latin typeface="Garamond" panose="02020404030301010803" pitchFamily="18" charset="0"/>
              </a:rPr>
              <a:t>x</a:t>
            </a:r>
            <a:endParaRPr lang="it-IT" sz="2000" dirty="0">
              <a:latin typeface="Garamond" panose="02020404030301010803" pitchFamily="18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2061" y="1379914"/>
            <a:ext cx="6519517" cy="4871258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1219894" y="3565460"/>
            <a:ext cx="350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x</a:t>
            </a:r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4655821" y="2520810"/>
            <a:ext cx="2493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>
                <a:latin typeface="Lucida Handwriting" panose="03010101010101010101" pitchFamily="66" charset="0"/>
              </a:rPr>
              <a:t>Mario Bianchi </a:t>
            </a:r>
            <a:endParaRPr lang="it-IT" i="1" dirty="0">
              <a:latin typeface="Lucida Handwriting" panose="03010101010101010101" pitchFamily="66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219894" y="4826178"/>
            <a:ext cx="350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x</a:t>
            </a:r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2960025" y="5824736"/>
            <a:ext cx="350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6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236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3348"/>
          </a:xfrm>
        </p:spPr>
        <p:txBody>
          <a:bodyPr>
            <a:normAutofit/>
          </a:bodyPr>
          <a:lstStyle/>
          <a:p>
            <a:endParaRPr lang="it-IT" sz="32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7025935"/>
              </p:ext>
            </p:extLst>
          </p:nvPr>
        </p:nvGraphicFramePr>
        <p:xfrm>
          <a:off x="896389" y="1288474"/>
          <a:ext cx="10515600" cy="5707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42513">
                  <a:extLst>
                    <a:ext uri="{9D8B030D-6E8A-4147-A177-3AD203B41FA5}">
                      <a16:colId xmlns:a16="http://schemas.microsoft.com/office/drawing/2014/main" val="429293550"/>
                    </a:ext>
                  </a:extLst>
                </a:gridCol>
                <a:gridCol w="3573087">
                  <a:extLst>
                    <a:ext uri="{9D8B030D-6E8A-4147-A177-3AD203B41FA5}">
                      <a16:colId xmlns:a16="http://schemas.microsoft.com/office/drawing/2014/main" val="1174375049"/>
                    </a:ext>
                  </a:extLst>
                </a:gridCol>
              </a:tblGrid>
              <a:tr h="5707668">
                <a:tc>
                  <a:txBody>
                    <a:bodyPr/>
                    <a:lstStyle/>
                    <a:p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</a:t>
                      </a:r>
                      <a:r>
                        <a:rPr lang="it-IT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punteggio derivante dalla compilazione delle ultime 3 domande del questionario, che attengono alla capacità di risparmio e alla propensione al rischio del potenziale aderente, permette</a:t>
                      </a:r>
                      <a:r>
                        <a:rPr lang="it-IT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l’</a:t>
                      </a:r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individuazione</a:t>
                      </a:r>
                      <a:r>
                        <a:rPr lang="it-IT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del</a:t>
                      </a:r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linea di investimento del fondo pensione che meglio si adatta alle caratteristiche dell’aderente.</a:t>
                      </a:r>
                    </a:p>
                    <a:p>
                      <a:endParaRPr lang="it-IT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Tuttavia l’individuazione di una linea di investimento sulla base del punteggio conseguito </a:t>
                      </a:r>
                      <a:r>
                        <a:rPr lang="it-IT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 precluda una diversa scelta, nel modulo di adesione, da parte dell’aderente</a:t>
                      </a:r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it-IT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435144"/>
                  </a:ext>
                </a:extLst>
              </a:tr>
            </a:tbl>
          </a:graphicData>
        </a:graphic>
      </p:graphicFrame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716" y="1873048"/>
            <a:ext cx="6457950" cy="204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980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3348"/>
          </a:xfrm>
        </p:spPr>
        <p:txBody>
          <a:bodyPr>
            <a:noAutofit/>
          </a:bodyPr>
          <a:lstStyle/>
          <a:p>
            <a:endParaRPr lang="it-IT" sz="32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8148692"/>
              </p:ext>
            </p:extLst>
          </p:nvPr>
        </p:nvGraphicFramePr>
        <p:xfrm>
          <a:off x="838200" y="1213658"/>
          <a:ext cx="10515600" cy="5707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42513">
                  <a:extLst>
                    <a:ext uri="{9D8B030D-6E8A-4147-A177-3AD203B41FA5}">
                      <a16:colId xmlns:a16="http://schemas.microsoft.com/office/drawing/2014/main" val="429293550"/>
                    </a:ext>
                  </a:extLst>
                </a:gridCol>
                <a:gridCol w="3573087">
                  <a:extLst>
                    <a:ext uri="{9D8B030D-6E8A-4147-A177-3AD203B41FA5}">
                      <a16:colId xmlns:a16="http://schemas.microsoft.com/office/drawing/2014/main" val="1174375049"/>
                    </a:ext>
                  </a:extLst>
                </a:gridCol>
              </a:tblGrid>
              <a:tr h="5707668">
                <a:tc>
                  <a:txBody>
                    <a:bodyPr/>
                    <a:lstStyle/>
                    <a:p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it-IT" sz="1800" b="0" u="non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Nel caso in cui il lavoratore abbia compilato il questionario </a:t>
                      </a:r>
                      <a:r>
                        <a:rPr lang="it-IT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ogni sua parte</a:t>
                      </a:r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l’aderente dichiarerà di aver valutato la congruità o meno della propria scelta di investimento sulla base del punteggio ottenuto dal questionario.</a:t>
                      </a:r>
                    </a:p>
                    <a:p>
                      <a:pPr lvl="0"/>
                      <a:endParaRPr lang="it-IT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b="0" baseline="0" dirty="0" smtClean="0">
                          <a:solidFill>
                            <a:schemeClr val="tx1"/>
                          </a:solidFill>
                        </a:rPr>
                        <a:t>Il lavoratore dovrà poi: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it-IT" b="0" baseline="0" dirty="0" smtClean="0">
                          <a:solidFill>
                            <a:schemeClr val="tx1"/>
                          </a:solidFill>
                        </a:rPr>
                        <a:t>riportare il luogo e la data di sottoscrizione 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it-IT" b="0" baseline="0" dirty="0" smtClean="0">
                          <a:solidFill>
                            <a:schemeClr val="tx1"/>
                          </a:solidFill>
                        </a:rPr>
                        <a:t>firmare, in modo leggibile, il questionario di autovalutazione.</a:t>
                      </a:r>
                      <a:endParaRPr lang="it-IT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lvl="0"/>
                      <a:endParaRPr lang="it-IT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just"/>
                      <a:endParaRPr lang="it-IT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435144"/>
                  </a:ext>
                </a:extLst>
              </a:tr>
            </a:tbl>
          </a:graphicData>
        </a:graphic>
      </p:graphicFrame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574" y="2047500"/>
            <a:ext cx="6429375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619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3348"/>
          </a:xfrm>
        </p:spPr>
        <p:txBody>
          <a:bodyPr>
            <a:noAutofit/>
          </a:bodyPr>
          <a:lstStyle/>
          <a:p>
            <a:endParaRPr lang="it-IT" sz="32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9904524"/>
              </p:ext>
            </p:extLst>
          </p:nvPr>
        </p:nvGraphicFramePr>
        <p:xfrm>
          <a:off x="838200" y="1213658"/>
          <a:ext cx="10515600" cy="612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42513">
                  <a:extLst>
                    <a:ext uri="{9D8B030D-6E8A-4147-A177-3AD203B41FA5}">
                      <a16:colId xmlns:a16="http://schemas.microsoft.com/office/drawing/2014/main" val="429293550"/>
                    </a:ext>
                  </a:extLst>
                </a:gridCol>
                <a:gridCol w="3573087">
                  <a:extLst>
                    <a:ext uri="{9D8B030D-6E8A-4147-A177-3AD203B41FA5}">
                      <a16:colId xmlns:a16="http://schemas.microsoft.com/office/drawing/2014/main" val="1174375049"/>
                    </a:ext>
                  </a:extLst>
                </a:gridCol>
              </a:tblGrid>
              <a:tr h="5707668">
                <a:tc>
                  <a:txBody>
                    <a:bodyPr/>
                    <a:lstStyle/>
                    <a:p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it-IT" sz="1800" b="0" u="non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Nel caso in cui il lavoratore </a:t>
                      </a:r>
                      <a:r>
                        <a:rPr lang="it-IT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 abbia compilato</a:t>
                      </a:r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il questionario o lo abbia compilato solo in parte, l’aderente dichiarerà di essere consapevole che la mancata compilazione, parziale o totale, della sezione relativa alla “Congruità della scelta previdenziale” non consente di utilizzare la griglia di valutazione come ausilio per la scelta.</a:t>
                      </a:r>
                    </a:p>
                    <a:p>
                      <a:pPr lvl="0"/>
                      <a:r>
                        <a:rPr lang="it-IT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l’opzione di investimento</a:t>
                      </a:r>
                      <a:endParaRPr lang="it-IT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b="0" baseline="0" dirty="0" smtClean="0">
                          <a:solidFill>
                            <a:schemeClr val="tx1"/>
                          </a:solidFill>
                        </a:rPr>
                        <a:t>Il lavoratore dovrà poi: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it-IT" b="0" baseline="0" dirty="0" smtClean="0">
                          <a:solidFill>
                            <a:schemeClr val="tx1"/>
                          </a:solidFill>
                        </a:rPr>
                        <a:t>riportare il luogo e la data di sottoscrizione 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it-IT" b="0" baseline="0" dirty="0" smtClean="0">
                          <a:solidFill>
                            <a:schemeClr val="tx1"/>
                          </a:solidFill>
                        </a:rPr>
                        <a:t>firmare, nel secondo spazio e in modo leggibile, il questionario di autovalutazione.</a:t>
                      </a:r>
                      <a:endParaRPr lang="it-IT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lvl="0"/>
                      <a:endParaRPr lang="it-IT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just"/>
                      <a:endParaRPr lang="it-IT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435144"/>
                  </a:ext>
                </a:extLst>
              </a:tr>
            </a:tbl>
          </a:graphicData>
        </a:graphic>
      </p:graphicFrame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477" y="1722899"/>
            <a:ext cx="6353175" cy="3362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1642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397</Words>
  <Application>Microsoft Office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Garamond</vt:lpstr>
      <vt:lpstr>Lucida Handwriting</vt:lpstr>
      <vt:lpstr>Wingdings</vt:lpstr>
      <vt:lpstr>Tema di Office</vt:lpstr>
      <vt:lpstr>GUIDA ALLA COMPILAZIONE DEL QUESTIONARIO DI AUTOVALUTAZIONE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GUIDA ALLA COMPILAZIONE DEL NUOVO MODULO DI ADESIONE</dc:title>
  <dc:creator>Francesca Gorrieri</dc:creator>
  <cp:lastModifiedBy>Francesca Gorrieri</cp:lastModifiedBy>
  <cp:revision>20</cp:revision>
  <dcterms:created xsi:type="dcterms:W3CDTF">2017-05-17T14:31:09Z</dcterms:created>
  <dcterms:modified xsi:type="dcterms:W3CDTF">2017-05-18T13:38:07Z</dcterms:modified>
</cp:coreProperties>
</file>