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6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81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26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19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26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56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67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33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69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62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87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45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58C6E-E312-432C-8D50-D57C6A69CAC9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99CA9-7E26-46B1-8DB5-9BA0FE3B6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18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 smtClean="0"/>
              <a:t>GUIDA ALLA COMPILAZIONE DEL QUESTIONARIO DI AUTOVALUTAZIONE</a:t>
            </a:r>
            <a:endParaRPr lang="it-IT" sz="4400" dirty="0"/>
          </a:p>
        </p:txBody>
      </p:sp>
      <p:pic>
        <p:nvPicPr>
          <p:cNvPr id="4" name="Immagine 3" descr="LOGO FONCE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233" y="3682308"/>
            <a:ext cx="2581275" cy="1720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620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755155"/>
              </p:ext>
            </p:extLst>
          </p:nvPr>
        </p:nvGraphicFramePr>
        <p:xfrm>
          <a:off x="838200" y="1255223"/>
          <a:ext cx="10515600" cy="4995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295">
                  <a:extLst>
                    <a:ext uri="{9D8B030D-6E8A-4147-A177-3AD203B41FA5}">
                      <a16:colId xmlns:a16="http://schemas.microsoft.com/office/drawing/2014/main" val="2183481602"/>
                    </a:ext>
                  </a:extLst>
                </a:gridCol>
                <a:gridCol w="4695305">
                  <a:extLst>
                    <a:ext uri="{9D8B030D-6E8A-4147-A177-3AD203B41FA5}">
                      <a16:colId xmlns:a16="http://schemas.microsoft.com/office/drawing/2014/main" val="3203548274"/>
                    </a:ext>
                  </a:extLst>
                </a:gridCol>
              </a:tblGrid>
              <a:tr h="4995948">
                <a:tc>
                  <a:txBody>
                    <a:bodyPr/>
                    <a:lstStyle/>
                    <a:p>
                      <a:pPr algn="just"/>
                      <a:endParaRPr lang="it-IT" sz="1800" b="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it-IT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questionario di valutazione è 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 integrante del modulo di adesione.</a:t>
                      </a:r>
                    </a:p>
                    <a:p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 pertanto compilato, sottoscritto con le modalità riportate di seguito ed inviato al Fondo.</a:t>
                      </a:r>
                    </a:p>
                    <a:p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questionario di autovalutazione si compone di 9 domande che spaziano dalla cultura previdenziale del </a:t>
                      </a:r>
                      <a:r>
                        <a:rPr lang="it-IT" sz="18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potenziale </a:t>
                      </a:r>
                      <a:r>
                        <a:rPr lang="it-IT" sz="18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aderente, 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alla sua capacità di risparmio e alla propensione al rischio.</a:t>
                      </a:r>
                    </a:p>
                    <a:p>
                      <a:endParaRPr lang="it-IT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Secondo la COVIP il questionario di autovalutazione deve orientare l’aderente in via generale, indipendentemente dall’offerta previdenziale della singola forma pensionistica.</a:t>
                      </a:r>
                      <a:endParaRPr lang="it-I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364785"/>
                  </a:ext>
                </a:extLst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69" y="2197504"/>
            <a:ext cx="62198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2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6142" y="303861"/>
            <a:ext cx="10515600" cy="1325563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300560"/>
              </p:ext>
            </p:extLst>
          </p:nvPr>
        </p:nvGraphicFramePr>
        <p:xfrm>
          <a:off x="838200" y="1379913"/>
          <a:ext cx="10515600" cy="4455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1196">
                  <a:extLst>
                    <a:ext uri="{9D8B030D-6E8A-4147-A177-3AD203B41FA5}">
                      <a16:colId xmlns:a16="http://schemas.microsoft.com/office/drawing/2014/main" val="3488758297"/>
                    </a:ext>
                  </a:extLst>
                </a:gridCol>
                <a:gridCol w="3714404">
                  <a:extLst>
                    <a:ext uri="{9D8B030D-6E8A-4147-A177-3AD203B41FA5}">
                      <a16:colId xmlns:a16="http://schemas.microsoft.com/office/drawing/2014/main" val="325218282"/>
                    </a:ext>
                  </a:extLst>
                </a:gridCol>
              </a:tblGrid>
              <a:tr h="4455622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Il lavoratore deve rispondere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alla domande inserite nel questionario inerenti alle sue conoscenze in materia di previdenza.</a:t>
                      </a:r>
                    </a:p>
                    <a:p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E’ prevista la possibilità che il lavoratore non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risponda o risponda solo in parte. </a:t>
                      </a:r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In questo caso è necessario che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il lavoratore apponga la propria firma in corrispondenza della domanda non risposta.</a:t>
                      </a:r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211829"/>
                  </a:ext>
                </a:extLst>
              </a:tr>
            </a:tbl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42" y="1571625"/>
            <a:ext cx="6705600" cy="426391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867891" y="4112183"/>
            <a:ext cx="24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Lucida Handwriting" panose="03010101010101010101" pitchFamily="66" charset="0"/>
              </a:rPr>
              <a:t>Mario Bianchi </a:t>
            </a:r>
            <a:endParaRPr lang="it-IT" i="1" dirty="0">
              <a:latin typeface="Lucida Handwriting" panose="03010101010101010101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064328" y="5466788"/>
            <a:ext cx="24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Lucida Handwriting" panose="03010101010101010101" pitchFamily="66" charset="0"/>
              </a:rPr>
              <a:t>Mario Bianchi </a:t>
            </a:r>
            <a:endParaRPr lang="it-IT" i="1" dirty="0">
              <a:latin typeface="Lucida Handwriting" panose="03010101010101010101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064328" y="4706543"/>
            <a:ext cx="24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Lucida Handwriting" panose="03010101010101010101" pitchFamily="66" charset="0"/>
              </a:rPr>
              <a:t>Mario Bianchi </a:t>
            </a:r>
            <a:endParaRPr lang="it-IT" i="1" dirty="0">
              <a:latin typeface="Lucida Handwriting" panose="03010101010101010101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311237" y="3344001"/>
            <a:ext cx="24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Lucida Handwriting" panose="03010101010101010101" pitchFamily="66" charset="0"/>
              </a:rPr>
              <a:t> 67</a:t>
            </a:r>
            <a:endParaRPr lang="it-IT" i="1" dirty="0">
              <a:latin typeface="Lucida Handwriting" panose="03010101010101010101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397135" y="3421821"/>
            <a:ext cx="249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Lucida Handwriting" panose="03010101010101010101" pitchFamily="66" charset="0"/>
              </a:rPr>
              <a:t> 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306485" y="2992531"/>
            <a:ext cx="415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aramond" panose="02020404030301010803" pitchFamily="18" charset="0"/>
              </a:rPr>
              <a:t>x</a:t>
            </a:r>
            <a:endParaRPr lang="it-IT" sz="2000" dirty="0">
              <a:latin typeface="Garamond" panose="02020404030301010803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271848" y="2010096"/>
            <a:ext cx="415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aramond" panose="02020404030301010803" pitchFamily="18" charset="0"/>
              </a:rPr>
              <a:t>x</a:t>
            </a:r>
            <a:endParaRPr lang="it-IT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4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6142" y="303861"/>
            <a:ext cx="10515600" cy="1325563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37534"/>
              </p:ext>
            </p:extLst>
          </p:nvPr>
        </p:nvGraphicFramePr>
        <p:xfrm>
          <a:off x="838200" y="1379913"/>
          <a:ext cx="10515600" cy="500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884">
                  <a:extLst>
                    <a:ext uri="{9D8B030D-6E8A-4147-A177-3AD203B41FA5}">
                      <a16:colId xmlns:a16="http://schemas.microsoft.com/office/drawing/2014/main" val="3488758297"/>
                    </a:ext>
                  </a:extLst>
                </a:gridCol>
                <a:gridCol w="3722716">
                  <a:extLst>
                    <a:ext uri="{9D8B030D-6E8A-4147-A177-3AD203B41FA5}">
                      <a16:colId xmlns:a16="http://schemas.microsoft.com/office/drawing/2014/main" val="325218282"/>
                    </a:ext>
                  </a:extLst>
                </a:gridCol>
              </a:tblGrid>
              <a:tr h="5004262">
                <a:tc>
                  <a:txBody>
                    <a:bodyPr/>
                    <a:lstStyle/>
                    <a:p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Il lavoratore deve rispondere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alla domande inserite nel questionario inerenti al risparmio previdenziale 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alla propensione al rischio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E’ prevista la possibilità che il lavoratore non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risponda o risponda solo in parte. </a:t>
                      </a:r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In questo caso è necessario che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il lavoratore apponga la propria firma in corrispondenza della domanda non risposta.</a:t>
                      </a:r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ultime 3 domande del questionario</a:t>
                      </a:r>
                      <a:r>
                        <a:rPr lang="it-IT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determinano un punteggio che va riportato nel riquadro apposito.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211829"/>
                  </a:ext>
                </a:extLst>
              </a:tr>
            </a:tbl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1187336" y="3648588"/>
            <a:ext cx="415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Garamond" panose="02020404030301010803" pitchFamily="18" charset="0"/>
              </a:rPr>
              <a:t>x</a:t>
            </a:r>
            <a:endParaRPr lang="it-IT" sz="2000" dirty="0">
              <a:latin typeface="Garamond" panose="02020404030301010803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61" y="1379914"/>
            <a:ext cx="6519517" cy="487125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219894" y="3565460"/>
            <a:ext cx="35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x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655821" y="2520810"/>
            <a:ext cx="249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>
                <a:latin typeface="Lucida Handwriting" panose="03010101010101010101" pitchFamily="66" charset="0"/>
              </a:rPr>
              <a:t>Mario Bianchi </a:t>
            </a:r>
            <a:endParaRPr lang="it-IT" i="1" dirty="0">
              <a:latin typeface="Lucida Handwriting" panose="03010101010101010101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219894" y="4826178"/>
            <a:ext cx="35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x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960025" y="5824736"/>
            <a:ext cx="35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23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>
            <a:normAutofit/>
          </a:bodyPr>
          <a:lstStyle/>
          <a:p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025935"/>
              </p:ext>
            </p:extLst>
          </p:nvPr>
        </p:nvGraphicFramePr>
        <p:xfrm>
          <a:off x="896389" y="1288474"/>
          <a:ext cx="10515600" cy="570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2513">
                  <a:extLst>
                    <a:ext uri="{9D8B030D-6E8A-4147-A177-3AD203B41FA5}">
                      <a16:colId xmlns:a16="http://schemas.microsoft.com/office/drawing/2014/main" val="429293550"/>
                    </a:ext>
                  </a:extLst>
                </a:gridCol>
                <a:gridCol w="3573087">
                  <a:extLst>
                    <a:ext uri="{9D8B030D-6E8A-4147-A177-3AD203B41FA5}">
                      <a16:colId xmlns:a16="http://schemas.microsoft.com/office/drawing/2014/main" val="1174375049"/>
                    </a:ext>
                  </a:extLst>
                </a:gridCol>
              </a:tblGrid>
              <a:tr h="5707668">
                <a:tc>
                  <a:txBody>
                    <a:bodyPr/>
                    <a:lstStyle/>
                    <a:p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it-IT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punteggio derivante dalla compilazione delle ultime 3 domande del questionario, che attengono alla capacità di risparmio e alla propensione al rischio del potenziale aderente, permette</a:t>
                      </a:r>
                      <a:r>
                        <a:rPr lang="it-IT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l’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individuazione</a:t>
                      </a:r>
                      <a:r>
                        <a:rPr lang="it-IT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linea di investimento del fondo pensione che meglio si adatta alle caratteristiche dell’aderente.</a:t>
                      </a:r>
                    </a:p>
                    <a:p>
                      <a:endParaRPr lang="it-IT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Tuttavia l’individuazione di una linea di investimento sulla base del punteggio conseguito </a:t>
                      </a: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precluda una diversa scelta, nel modulo di adesione, da parte dell’aderente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it-IT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35144"/>
                  </a:ext>
                </a:extLst>
              </a:tr>
            </a:tbl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16" y="1873048"/>
            <a:ext cx="64579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8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>
            <a:noAutofit/>
          </a:bodyPr>
          <a:lstStyle/>
          <a:p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148692"/>
              </p:ext>
            </p:extLst>
          </p:nvPr>
        </p:nvGraphicFramePr>
        <p:xfrm>
          <a:off x="838200" y="1213658"/>
          <a:ext cx="10515600" cy="570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2513">
                  <a:extLst>
                    <a:ext uri="{9D8B030D-6E8A-4147-A177-3AD203B41FA5}">
                      <a16:colId xmlns:a16="http://schemas.microsoft.com/office/drawing/2014/main" val="429293550"/>
                    </a:ext>
                  </a:extLst>
                </a:gridCol>
                <a:gridCol w="3573087">
                  <a:extLst>
                    <a:ext uri="{9D8B030D-6E8A-4147-A177-3AD203B41FA5}">
                      <a16:colId xmlns:a16="http://schemas.microsoft.com/office/drawing/2014/main" val="1174375049"/>
                    </a:ext>
                  </a:extLst>
                </a:gridCol>
              </a:tblGrid>
              <a:tr h="5707668">
                <a:tc>
                  <a:txBody>
                    <a:bodyPr/>
                    <a:lstStyle/>
                    <a:p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it-IT" sz="18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 caso in cui il lavoratore abbia compilato il questionario </a:t>
                      </a: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ogni sua parte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l’aderente dichiarerà di aver valutato la congruità o meno della propria scelta di investimento sulla base del punteggio ottenuto dal questionario.</a:t>
                      </a:r>
                    </a:p>
                    <a:p>
                      <a:pPr lvl="0"/>
                      <a:endParaRPr lang="it-IT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Il lavoratore dovrà poi: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riportare il luogo e la data di sottoscrizione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firmare, in modo leggibile, il questionario di autovalutazione.</a:t>
                      </a:r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/>
                      <a:endParaRPr lang="it-IT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it-IT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35144"/>
                  </a:ext>
                </a:extLst>
              </a:tr>
            </a:tbl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574" y="2047500"/>
            <a:ext cx="64293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1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>
            <a:noAutofit/>
          </a:bodyPr>
          <a:lstStyle/>
          <a:p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904524"/>
              </p:ext>
            </p:extLst>
          </p:nvPr>
        </p:nvGraphicFramePr>
        <p:xfrm>
          <a:off x="838200" y="1213658"/>
          <a:ext cx="10515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2513">
                  <a:extLst>
                    <a:ext uri="{9D8B030D-6E8A-4147-A177-3AD203B41FA5}">
                      <a16:colId xmlns:a16="http://schemas.microsoft.com/office/drawing/2014/main" val="429293550"/>
                    </a:ext>
                  </a:extLst>
                </a:gridCol>
                <a:gridCol w="3573087">
                  <a:extLst>
                    <a:ext uri="{9D8B030D-6E8A-4147-A177-3AD203B41FA5}">
                      <a16:colId xmlns:a16="http://schemas.microsoft.com/office/drawing/2014/main" val="1174375049"/>
                    </a:ext>
                  </a:extLst>
                </a:gridCol>
              </a:tblGrid>
              <a:tr h="5707668">
                <a:tc>
                  <a:txBody>
                    <a:bodyPr/>
                    <a:lstStyle/>
                    <a:p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it-IT" sz="18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 caso in cui il lavoratore </a:t>
                      </a: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abbia compilato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 questionario o lo abbia compilato solo in parte, l’aderente dichiarerà di essere consapevole che la mancata compilazione, parziale o totale, della sezione relativa alla “Congruità della scelta previdenziale” non consente di utilizzare la griglia di valutazione come ausilio per la scelta.</a:t>
                      </a:r>
                    </a:p>
                    <a:p>
                      <a:pPr lvl="0"/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l’opzione di investimento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Il lavoratore dovrà poi: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riportare il luogo e la data di sottoscrizione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firmare, nel secondo spazio e in modo leggibile, il questionario di autovalutazione.</a:t>
                      </a:r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/>
                      <a:endParaRPr lang="it-IT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it-IT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35144"/>
                  </a:ext>
                </a:extLst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477" y="1722899"/>
            <a:ext cx="63531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64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397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Lucida Handwriting</vt:lpstr>
      <vt:lpstr>Wingdings</vt:lpstr>
      <vt:lpstr>Tema di Office</vt:lpstr>
      <vt:lpstr>GUIDA ALLA COMPILAZIONE DEL QUESTIONARIO DI AUTOVALUTAZIONE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ALLA COMPILAZIONE DEL NUOVO MODULO DI ADESIONE</dc:title>
  <dc:creator>Francesca Gorrieri</dc:creator>
  <cp:lastModifiedBy>Francesca Gorrieri</cp:lastModifiedBy>
  <cp:revision>20</cp:revision>
  <dcterms:created xsi:type="dcterms:W3CDTF">2017-05-17T14:31:09Z</dcterms:created>
  <dcterms:modified xsi:type="dcterms:W3CDTF">2017-05-18T13:38:07Z</dcterms:modified>
</cp:coreProperties>
</file>