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81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26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19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26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56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67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3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69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62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87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4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18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oncer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omega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ncer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GUIDA ALLA COMPILAZIONE DEL NUOVO MODULO DI ADESIONE</a:t>
            </a:r>
            <a:endParaRPr lang="it-IT" sz="4400" dirty="0"/>
          </a:p>
        </p:txBody>
      </p:sp>
      <p:pic>
        <p:nvPicPr>
          <p:cNvPr id="4" name="Immagine 3" descr="LOGO FONC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233" y="3682308"/>
            <a:ext cx="2581275" cy="172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209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236487"/>
              </p:ext>
            </p:extLst>
          </p:nvPr>
        </p:nvGraphicFramePr>
        <p:xfrm>
          <a:off x="838200" y="1225296"/>
          <a:ext cx="10515600" cy="5102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7698">
                  <a:extLst>
                    <a:ext uri="{9D8B030D-6E8A-4147-A177-3AD203B41FA5}">
                      <a16:colId xmlns:a16="http://schemas.microsoft.com/office/drawing/2014/main" val="3299574749"/>
                    </a:ext>
                  </a:extLst>
                </a:gridCol>
                <a:gridCol w="3647902">
                  <a:extLst>
                    <a:ext uri="{9D8B030D-6E8A-4147-A177-3AD203B41FA5}">
                      <a16:colId xmlns:a16="http://schemas.microsoft.com/office/drawing/2014/main" val="4045901890"/>
                    </a:ext>
                  </a:extLst>
                </a:gridCol>
              </a:tblGrid>
              <a:tr h="479323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4572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SzPct val="75000"/>
                        <a:buFontTx/>
                        <a:buNone/>
                      </a:pP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Il lavoratore può scegliere di versare a Foncer:</a:t>
                      </a:r>
                    </a:p>
                    <a:p>
                      <a:pPr marL="0" indent="0" algn="l" defTabSz="4572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SzPct val="75000"/>
                        <a:buFontTx/>
                        <a:buNone/>
                      </a:pPr>
                      <a:endParaRPr lang="it-IT" altLang="it-IT" sz="17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indent="-342900" algn="l" defTabSz="4572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SzPct val="75000"/>
                        <a:buFont typeface="+mj-lt"/>
                        <a:buAutoNum type="arabicPeriod"/>
                      </a:pP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Solo il</a:t>
                      </a:r>
                      <a:r>
                        <a:rPr lang="it-IT" altLang="it-IT" sz="17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TFR </a:t>
                      </a: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maturando, ossia il</a:t>
                      </a:r>
                      <a:r>
                        <a:rPr lang="it-IT" altLang="it-IT" sz="17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TFR che si</a:t>
                      </a: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matura successivamente dalla data di adesione al fondo.</a:t>
                      </a:r>
                      <a:endParaRPr lang="it-IT" altLang="it-IT" sz="1700" b="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indent="-342900" algn="l" defTabSz="4572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SzPct val="75000"/>
                        <a:buFont typeface="+mj-lt"/>
                        <a:buAutoNum type="arabicPeriod"/>
                      </a:pPr>
                      <a:endParaRPr lang="it-IT" altLang="it-IT" sz="1700" b="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indent="-342900" algn="l" defTabSz="457200" ea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buSzPct val="75000"/>
                        <a:buFont typeface="+mj-lt"/>
                        <a:buAutoNum type="arabicPeriod"/>
                      </a:pPr>
                      <a:r>
                        <a:rPr lang="it-IT" altLang="it-IT" sz="17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Il TFR maturando + il proprio contributo e, di conseguenza, + il contributo aziendale ( 1,9% o 1,70%) unitamente al contributo previsto per le prestazioni accessorie (0,20%)</a:t>
                      </a:r>
                      <a:endParaRPr lang="it-IT" altLang="it-IT" sz="17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indent="0" algn="l" defTabSz="4572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Inoltre</a:t>
                      </a:r>
                      <a:r>
                        <a:rPr lang="it-IT" altLang="it-IT" sz="17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:</a:t>
                      </a:r>
                    </a:p>
                    <a:p>
                      <a:pPr marL="0" indent="0" algn="l" defTabSz="457200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17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indent="-342900" algn="l" defTabSz="457200" eaLnBrk="1" hangingPunct="1">
                        <a:lnSpc>
                          <a:spcPct val="80000"/>
                        </a:lnSpc>
                        <a:buFont typeface="+mj-lt"/>
                        <a:buAutoNum type="arabicPeriod"/>
                      </a:pP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 la data di prima occupazione INPS risale a dopo il 28/04/1993 si versa il 100% del TFR maturando.</a:t>
                      </a:r>
                    </a:p>
                    <a:p>
                      <a:pPr marL="342900" indent="-342900" algn="l" defTabSz="457200" eaLnBrk="1" hangingPunct="1">
                        <a:lnSpc>
                          <a:spcPct val="80000"/>
                        </a:lnSpc>
                        <a:buFont typeface="+mj-lt"/>
                        <a:buAutoNum type="arabicPeriod"/>
                      </a:pPr>
                      <a:r>
                        <a:rPr lang="it-IT" altLang="it-IT" sz="17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 la data di prima occupazione INPS risale a prima del 28/04/1993 si piò scegliere  se versare il 100% oppure il 33%, 50%, 66% o il 75% del TFR maturando.</a:t>
                      </a:r>
                    </a:p>
                    <a:p>
                      <a:endParaRPr lang="it-IT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888677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90267"/>
            <a:ext cx="68484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06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1429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/>
              <a:t>In merito alla contribuzione volontaria aggiuntiva, in aggiunta alla contribuzione obbligatoria stabilita ex CCNL ( 1,40%) del solo lavoratore, </a:t>
            </a:r>
            <a:r>
              <a:rPr lang="it-IT" sz="2200" dirty="0" smtClean="0"/>
              <a:t>il lavoratore può liberamente determinare l'entità </a:t>
            </a:r>
            <a:r>
              <a:rPr lang="it-IT" sz="2200" dirty="0"/>
              <a:t>della contribuzione volontaria </a:t>
            </a:r>
            <a:r>
              <a:rPr lang="it-IT" sz="2200" dirty="0" smtClean="0"/>
              <a:t>. </a:t>
            </a:r>
            <a:r>
              <a:rPr lang="it-IT" sz="2200" dirty="0"/>
              <a:t> </a:t>
            </a:r>
          </a:p>
          <a:p>
            <a:pPr marL="0" indent="0" algn="just">
              <a:buNone/>
            </a:pPr>
            <a:r>
              <a:rPr lang="it-IT" sz="2200" dirty="0"/>
              <a:t>Nella scelta della contribuzione, ricordiamo di considerare i parametri di riferimento per beneficiare della deduzione fiscale. I parametri di riferimento per beneficiare della deduzione fiscale considerano TUTTI i versamenti destinati alla previdenza complementare.</a:t>
            </a:r>
          </a:p>
          <a:p>
            <a:pPr marL="0" indent="0" algn="just">
              <a:buNone/>
            </a:pPr>
            <a:r>
              <a:rPr lang="it-IT" sz="2200" dirty="0" smtClean="0"/>
              <a:t>L’azienda </a:t>
            </a:r>
            <a:r>
              <a:rPr lang="it-IT" sz="2200" dirty="0"/>
              <a:t>procederà mensilmente ad una trattenuta in busta paga e al versamento unitamente alle altre contribuzioni</a:t>
            </a:r>
            <a:r>
              <a:rPr lang="it-IT" sz="2200" dirty="0" smtClean="0"/>
              <a:t>.</a:t>
            </a:r>
            <a:r>
              <a:rPr lang="it-IT" sz="2200" dirty="0"/>
              <a:t> </a:t>
            </a:r>
          </a:p>
          <a:p>
            <a:pPr marL="0" indent="0" algn="just">
              <a:buNone/>
            </a:pPr>
            <a:r>
              <a:rPr lang="it-IT" sz="2200" dirty="0" smtClean="0"/>
              <a:t>Il </a:t>
            </a:r>
            <a:r>
              <a:rPr lang="it-IT" sz="2200" dirty="0"/>
              <a:t>vantaggio di utilizzare l’azienda come canale di trasmissione permette la deducibilità fiscale automatica in sede di </a:t>
            </a:r>
            <a:r>
              <a:rPr lang="it-IT" sz="2200" dirty="0" smtClean="0"/>
              <a:t>conguaglio.</a:t>
            </a:r>
            <a:endParaRPr lang="it-IT" sz="2200" dirty="0"/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0585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484667"/>
              </p:ext>
            </p:extLst>
          </p:nvPr>
        </p:nvGraphicFramePr>
        <p:xfrm>
          <a:off x="838200" y="1825624"/>
          <a:ext cx="10515600" cy="4616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4571">
                  <a:extLst>
                    <a:ext uri="{9D8B030D-6E8A-4147-A177-3AD203B41FA5}">
                      <a16:colId xmlns:a16="http://schemas.microsoft.com/office/drawing/2014/main" val="2137623839"/>
                    </a:ext>
                  </a:extLst>
                </a:gridCol>
                <a:gridCol w="3731029">
                  <a:extLst>
                    <a:ext uri="{9D8B030D-6E8A-4147-A177-3AD203B41FA5}">
                      <a16:colId xmlns:a16="http://schemas.microsoft.com/office/drawing/2014/main" val="1157261475"/>
                    </a:ext>
                  </a:extLst>
                </a:gridCol>
              </a:tblGrid>
              <a:tr h="461673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Dopo aver letto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e presa visione delle informazioni contenute , il lavoratore deve: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riportare il luogo e la data di sottoscrizione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firmare, in modo leggibile, il modulo di adesione.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81213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2996"/>
            <a:ext cx="66960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4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842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24781"/>
              </p:ext>
            </p:extLst>
          </p:nvPr>
        </p:nvGraphicFramePr>
        <p:xfrm>
          <a:off x="838200" y="1288473"/>
          <a:ext cx="10515600" cy="496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18348160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203548274"/>
                    </a:ext>
                  </a:extLst>
                </a:gridCol>
              </a:tblGrid>
              <a:tr h="4962697">
                <a:tc>
                  <a:txBody>
                    <a:bodyPr/>
                    <a:lstStyle/>
                    <a:p>
                      <a:pPr algn="just"/>
                      <a:r>
                        <a:rPr lang="it-IT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Nel modulo di adesione nella</a:t>
                      </a:r>
                      <a:r>
                        <a:rPr lang="it-IT" sz="1800" b="0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parte precedente</a:t>
                      </a:r>
                    </a:p>
                    <a:p>
                      <a:pPr algn="just"/>
                      <a:r>
                        <a:rPr lang="it-IT" sz="1800" b="0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compilazione dei dati anagrafici compare</a:t>
                      </a:r>
                    </a:p>
                    <a:p>
                      <a:pPr algn="just"/>
                      <a:r>
                        <a:rPr lang="it-IT" sz="1800" b="0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seguente dicitura:</a:t>
                      </a:r>
                      <a:endParaRPr lang="it-IT" sz="18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è più obbligatorio</a:t>
                      </a:r>
                      <a:r>
                        <a:rPr lang="it-IT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al momento della consegna del modulo di adesione, fornire al potenziale aderente copia dello Statuto e della Nota Informativa, disponibili sul sito internet </a:t>
                      </a:r>
                      <a:r>
                        <a:rPr lang="it-IT" sz="1800" b="0" u="sng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www.foncer.it</a:t>
                      </a:r>
                      <a:r>
                        <a:rPr lang="it-IT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nella sezione “documenti “ o presso la sede del fondo pensione Foncer.</a:t>
                      </a:r>
                    </a:p>
                    <a:p>
                      <a:pPr algn="just"/>
                      <a:r>
                        <a:rPr lang="it-IT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it-IT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Può essere consegnata al potenziale aderente un documento denominato “Informazioni chiavi per l’aderente”, una sezione della Nota informativa, disponibile sul sito internet </a:t>
                      </a:r>
                      <a:r>
                        <a:rPr lang="it-IT" sz="1800" b="0" u="sng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www.foncer.it</a:t>
                      </a:r>
                      <a:endParaRPr lang="it-IT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64785"/>
                  </a:ext>
                </a:extLst>
              </a:tr>
            </a:tbl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31461"/>
            <a:ext cx="4515369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2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142" y="303861"/>
            <a:ext cx="10515600" cy="1325563"/>
          </a:xfrm>
        </p:spPr>
        <p:txBody>
          <a:bodyPr/>
          <a:lstStyle/>
          <a:p>
            <a:r>
              <a:rPr lang="it-IT" dirty="0" smtClean="0"/>
              <a:t>Inserimento dato anagrafici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831943"/>
              </p:ext>
            </p:extLst>
          </p:nvPr>
        </p:nvGraphicFramePr>
        <p:xfrm>
          <a:off x="838200" y="1379913"/>
          <a:ext cx="10515600" cy="4455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1196">
                  <a:extLst>
                    <a:ext uri="{9D8B030D-6E8A-4147-A177-3AD203B41FA5}">
                      <a16:colId xmlns:a16="http://schemas.microsoft.com/office/drawing/2014/main" val="3488758297"/>
                    </a:ext>
                  </a:extLst>
                </a:gridCol>
                <a:gridCol w="3714404">
                  <a:extLst>
                    <a:ext uri="{9D8B030D-6E8A-4147-A177-3AD203B41FA5}">
                      <a16:colId xmlns:a16="http://schemas.microsoft.com/office/drawing/2014/main" val="325218282"/>
                    </a:ext>
                  </a:extLst>
                </a:gridCol>
              </a:tblGrid>
              <a:tr h="4455622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Il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lavoratore dovrà riportare i suoi dati anagrafici in modo leggibile, possibilmente in carattere stampatello.</a:t>
                      </a:r>
                    </a:p>
                    <a:p>
                      <a:endParaRPr lang="it-IT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Una novità del nuovo modulo di adesione è l’introduzione dei campi relativi all’ inserimento di un 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documento d’identità 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( NON è necessario allegare la fotocopia del documento stesso) del lavoratore.</a:t>
                      </a:r>
                    </a:p>
                    <a:p>
                      <a:endParaRPr lang="it-IT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211829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18026"/>
            <a:ext cx="671512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4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46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456050"/>
              </p:ext>
            </p:extLst>
          </p:nvPr>
        </p:nvGraphicFramePr>
        <p:xfrm>
          <a:off x="515389" y="989215"/>
          <a:ext cx="10838411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118">
                  <a:extLst>
                    <a:ext uri="{9D8B030D-6E8A-4147-A177-3AD203B41FA5}">
                      <a16:colId xmlns:a16="http://schemas.microsoft.com/office/drawing/2014/main" val="3932606240"/>
                    </a:ext>
                  </a:extLst>
                </a:gridCol>
                <a:gridCol w="3811293">
                  <a:extLst>
                    <a:ext uri="{9D8B030D-6E8A-4147-A177-3AD203B41FA5}">
                      <a16:colId xmlns:a16="http://schemas.microsoft.com/office/drawing/2014/main" val="871810568"/>
                    </a:ext>
                  </a:extLst>
                </a:gridCol>
              </a:tblGrid>
              <a:tr h="5316970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Solo se i</a:t>
                      </a:r>
                      <a:r>
                        <a:rPr lang="it-IT" b="1" u="none" dirty="0" smtClean="0">
                          <a:solidFill>
                            <a:schemeClr val="tx1"/>
                          </a:solidFill>
                          <a:effectLst/>
                        </a:rPr>
                        <a:t>l lavoratore</a:t>
                      </a:r>
                      <a:r>
                        <a:rPr lang="it-IT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era già iscritto ad una forma di previdenza complementare 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(fondi chiusi, fondi aperti o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pip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) prima dell’iscrizione a Foncer, sarà riporterà la data di prima iscrizione alla previdenza. </a:t>
                      </a:r>
                    </a:p>
                    <a:p>
                      <a:pPr algn="just"/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In alternativa si può lasciare il campo in bianco.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Saranno riportati poi i dati relativi alla ragione sociale dell’azienda presso cui è occupato il lavoratore, se l’iscrizione riguarda un lavoratore dipendente.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Qualora l’iscritto al fondo non sia un lavoratore dipendente ma un 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familiare fiscalmente a carico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, occorre barrare la casella corrispondente. In questo caso 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è</a:t>
                      </a:r>
                      <a:r>
                        <a:rPr lang="it-IT" sz="18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necessario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compilare il “Modulo di adesione per i soggetti fiscalmente a carico”, reperibile sul sito </a:t>
                      </a:r>
                      <a:r>
                        <a:rPr lang="it-IT" sz="1800" b="0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www.foncer.it</a:t>
                      </a:r>
                      <a:r>
                        <a:rPr lang="it-IT" sz="1800" b="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539280"/>
                  </a:ext>
                </a:extLst>
              </a:tr>
            </a:tbl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59" y="2286086"/>
            <a:ext cx="687705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2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r>
              <a:rPr lang="it-IT" sz="3200" dirty="0"/>
              <a:t>Solo per i lavoratori già iscritti ad un’altra forma pensionistica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872297"/>
              </p:ext>
            </p:extLst>
          </p:nvPr>
        </p:nvGraphicFramePr>
        <p:xfrm>
          <a:off x="896389" y="1288474"/>
          <a:ext cx="10515600" cy="570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2513">
                  <a:extLst>
                    <a:ext uri="{9D8B030D-6E8A-4147-A177-3AD203B41FA5}">
                      <a16:colId xmlns:a16="http://schemas.microsoft.com/office/drawing/2014/main" val="429293550"/>
                    </a:ext>
                  </a:extLst>
                </a:gridCol>
                <a:gridCol w="3573087">
                  <a:extLst>
                    <a:ext uri="{9D8B030D-6E8A-4147-A177-3AD203B41FA5}">
                      <a16:colId xmlns:a16="http://schemas.microsoft.com/office/drawing/2014/main" val="1174375049"/>
                    </a:ext>
                  </a:extLst>
                </a:gridCol>
              </a:tblGrid>
              <a:tr h="5707668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potenziali aderenti già iscritti ad un’ altra forma pensionistica complementare dovranno riportare</a:t>
                      </a:r>
                      <a:r>
                        <a:rPr lang="it-IT" sz="18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denominazione dell’altra forma pensionistica e soprattutto, per meglio identificarla, il numero albo </a:t>
                      </a:r>
                      <a:r>
                        <a:rPr lang="it-IT" sz="1800" b="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Covip</a:t>
                      </a:r>
                      <a:r>
                        <a:rPr lang="it-IT" sz="18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assegnato</a:t>
                      </a:r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qualora l’aderente risultasse iscritto a più forme previdenziali, la forma pensionistica a cui fare riferimento è quella indicata dal soggetto stesso.</a:t>
                      </a:r>
                    </a:p>
                    <a:p>
                      <a:pPr algn="l"/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Inoltre sempre nello stesso modulo di adesione, l’iscritto può decidere se trasferire la posizione contributiva già maturata nel fondo pensione Foncer.</a:t>
                      </a:r>
                      <a:endParaRPr lang="it-IT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35144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70612"/>
            <a:ext cx="70104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8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Autofit/>
          </a:bodyPr>
          <a:lstStyle/>
          <a:p>
            <a:r>
              <a:rPr lang="it-IT" sz="3200" dirty="0" smtClean="0"/>
              <a:t>Solo per i lavoratori </a:t>
            </a:r>
            <a:r>
              <a:rPr lang="it-IT" sz="3200" dirty="0"/>
              <a:t>già iscritti ad un’altra forma pensionistica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832483"/>
              </p:ext>
            </p:extLst>
          </p:nvPr>
        </p:nvGraphicFramePr>
        <p:xfrm>
          <a:off x="838200" y="1213658"/>
          <a:ext cx="10515600" cy="570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2513">
                  <a:extLst>
                    <a:ext uri="{9D8B030D-6E8A-4147-A177-3AD203B41FA5}">
                      <a16:colId xmlns:a16="http://schemas.microsoft.com/office/drawing/2014/main" val="429293550"/>
                    </a:ext>
                  </a:extLst>
                </a:gridCol>
                <a:gridCol w="3573087">
                  <a:extLst>
                    <a:ext uri="{9D8B030D-6E8A-4147-A177-3AD203B41FA5}">
                      <a16:colId xmlns:a16="http://schemas.microsoft.com/office/drawing/2014/main" val="1174375049"/>
                    </a:ext>
                  </a:extLst>
                </a:gridCol>
              </a:tblGrid>
              <a:tr h="5707668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r>
                        <a:rPr lang="it-IT" sz="18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potenziali aderenti già iscritti ad un’altra forma pensionistica complementare va acquisita e sottoscritta da parte del potenziale aderente la </a:t>
                      </a:r>
                      <a:r>
                        <a:rPr lang="it-IT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scheda costi del fondo di provenienza</a:t>
                      </a:r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qualora l’aderente risultasse iscritto a più forme previdenziali, la scheda costi a cui fare riferimento è quella indicata dal soggetto stesso.</a:t>
                      </a:r>
                    </a:p>
                    <a:p>
                      <a:pPr algn="l"/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scheda costi dell’altra forma pensionistica complementare, necessaria per il raffronto, è disponibile sul sito internet www.covip.it in un’apposita sezione denominata “elenco schede costi” (in alto a sinistra).</a:t>
                      </a:r>
                    </a:p>
                    <a:p>
                      <a:pPr algn="just"/>
                      <a:endParaRPr lang="it-IT" sz="18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it-IT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35144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70612"/>
            <a:ext cx="70104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1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580866"/>
              </p:ext>
            </p:extLst>
          </p:nvPr>
        </p:nvGraphicFramePr>
        <p:xfrm>
          <a:off x="838200" y="1825624"/>
          <a:ext cx="10515600" cy="402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262">
                  <a:extLst>
                    <a:ext uri="{9D8B030D-6E8A-4147-A177-3AD203B41FA5}">
                      <a16:colId xmlns:a16="http://schemas.microsoft.com/office/drawing/2014/main" val="2208650094"/>
                    </a:ext>
                  </a:extLst>
                </a:gridCol>
                <a:gridCol w="3606338">
                  <a:extLst>
                    <a:ext uri="{9D8B030D-6E8A-4147-A177-3AD203B41FA5}">
                      <a16:colId xmlns:a16="http://schemas.microsoft.com/office/drawing/2014/main" val="816911683"/>
                    </a:ext>
                  </a:extLst>
                </a:gridCol>
              </a:tblGrid>
              <a:tr h="402653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 momento dell’adesione l’iscritto sceglie il </a:t>
                      </a: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comparto di investimento </a:t>
                      </a: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cui far confluire i versamenti contributivi.</a:t>
                      </a:r>
                      <a:b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</a:br>
                      <a:endParaRPr lang="it-IT" altLang="it-IT" sz="1800" b="0" i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E’ esclusa la possibilità di partecipare a più comparti contemporaneamente.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altLang="it-IT" sz="1800" b="0" i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Per ogni categoria di investimento</a:t>
                      </a:r>
                      <a:r>
                        <a:rPr lang="it-IT" altLang="it-IT" sz="1800" b="0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altLang="it-IT" sz="18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sono</a:t>
                      </a:r>
                      <a:r>
                        <a:rPr lang="it-IT" altLang="it-IT" sz="1800" b="0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individuati le percentuali di titoli, divisi tra obbligazioni e azioni.</a:t>
                      </a:r>
                      <a:endParaRPr lang="it-IT" altLang="it-IT" sz="1800" b="0" i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it-IT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741184"/>
                  </a:ext>
                </a:extLst>
              </a:tr>
            </a:tbl>
          </a:graphicData>
        </a:graphic>
      </p:graphicFrame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209" y="2177935"/>
            <a:ext cx="6723871" cy="113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33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480431"/>
              </p:ext>
            </p:extLst>
          </p:nvPr>
        </p:nvGraphicFramePr>
        <p:xfrm>
          <a:off x="838200" y="1426615"/>
          <a:ext cx="10515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4571">
                  <a:extLst>
                    <a:ext uri="{9D8B030D-6E8A-4147-A177-3AD203B41FA5}">
                      <a16:colId xmlns:a16="http://schemas.microsoft.com/office/drawing/2014/main" val="2334220019"/>
                    </a:ext>
                  </a:extLst>
                </a:gridCol>
                <a:gridCol w="3731029">
                  <a:extLst>
                    <a:ext uri="{9D8B030D-6E8A-4147-A177-3AD203B41FA5}">
                      <a16:colId xmlns:a16="http://schemas.microsoft.com/office/drawing/2014/main" val="836718329"/>
                    </a:ext>
                  </a:extLst>
                </a:gridCol>
              </a:tblGrid>
              <a:tr h="430085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L’iscritto ha la possibilità di designare uno o più beneficiari per il riscatto della posizione previdenziale maturata nel Fondo in caso di decesso dell’aderente stesso prima della maturazione del diritto alla prestazione pensionistica. E’ possibile variare</a:t>
                      </a:r>
                      <a:r>
                        <a:rPr lang="it-IT" altLang="it-IT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 nominativi utilizzando l’apposita modulistica presente sul sito internet www.foncer.it</a:t>
                      </a:r>
                      <a:endParaRPr lang="it-IT" altLang="it-IT" sz="18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it-IT" dirty="0" smtClean="0"/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Nel caso il lavoratore non esprima nessun nominativo, 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 caso di decesso dell’aderente stesso prima della maturazione del diritto alla prestazione pensionistica, la sua posizione contributiva maturata</a:t>
                      </a:r>
                      <a:r>
                        <a:rPr lang="it-IT" altLang="it-IT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sarà liquidata dagli eredi legittimi</a:t>
                      </a:r>
                      <a:endParaRPr lang="it-IT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49791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34" y="2834206"/>
            <a:ext cx="68865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7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730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596044"/>
            <a:ext cx="9144000" cy="3661756"/>
          </a:xfrm>
        </p:spPr>
        <p:txBody>
          <a:bodyPr>
            <a:normAutofit/>
          </a:bodyPr>
          <a:lstStyle/>
          <a:p>
            <a:pPr algn="just"/>
            <a:r>
              <a:rPr lang="it-IT" sz="2200" dirty="0" smtClean="0"/>
              <a:t>La designazione di beneficiario contenuta nel modulo di adesione è ritenuta valida soltanto per la posizione contributiva maturata.</a:t>
            </a:r>
          </a:p>
          <a:p>
            <a:pPr algn="just"/>
            <a:r>
              <a:rPr lang="it-IT" sz="2200" dirty="0" smtClean="0"/>
              <a:t>Per </a:t>
            </a:r>
            <a:r>
              <a:rPr lang="it-IT" sz="2200" dirty="0"/>
              <a:t>la designazione di beneficiario per le </a:t>
            </a:r>
            <a:r>
              <a:rPr lang="it-IT" sz="2200" u="sng" dirty="0"/>
              <a:t>prestazioni accessorie</a:t>
            </a:r>
            <a:r>
              <a:rPr lang="it-IT" sz="2200" dirty="0"/>
              <a:t>, ove fossero previste, permane la possibilità per il potenziale aderente di indicare espressamente il/i beneficiario/i con apposito modulo, presente sul sito internet </a:t>
            </a:r>
            <a:r>
              <a:rPr lang="it-IT" sz="2200" u="sng" dirty="0">
                <a:hlinkClick r:id="rId2"/>
              </a:rPr>
              <a:t>www.foncer.it</a:t>
            </a:r>
            <a:r>
              <a:rPr lang="it-IT" sz="2200" dirty="0"/>
              <a:t> nella sezione “modulistica”.</a:t>
            </a:r>
          </a:p>
          <a:p>
            <a:pPr algn="just"/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778064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711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di Office</vt:lpstr>
      <vt:lpstr>GUIDA ALLA COMPILAZIONE DEL NUOVO MODULO DI ADESIONE</vt:lpstr>
      <vt:lpstr>Presentazione standard di PowerPoint</vt:lpstr>
      <vt:lpstr>Inserimento dato anagrafici</vt:lpstr>
      <vt:lpstr>Presentazione standard di PowerPoint</vt:lpstr>
      <vt:lpstr>Solo per i lavoratori già iscritti ad un’altra forma pensionistica </vt:lpstr>
      <vt:lpstr>Solo per i lavoratori già iscritti ad un’altra forma pensionistica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ALLA COMPILAZIONE DEL NUOVO MODULO DI ADESIONE</dc:title>
  <dc:creator>Francesca Gorrieri</dc:creator>
  <cp:lastModifiedBy>Francesca Gorrieri</cp:lastModifiedBy>
  <cp:revision>18</cp:revision>
  <dcterms:created xsi:type="dcterms:W3CDTF">2017-05-17T14:31:09Z</dcterms:created>
  <dcterms:modified xsi:type="dcterms:W3CDTF">2017-05-18T13:40:13Z</dcterms:modified>
</cp:coreProperties>
</file>